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23"/>
  </p:notesMasterIdLst>
  <p:sldIdLst>
    <p:sldId id="256" r:id="rId3"/>
    <p:sldId id="258" r:id="rId4"/>
    <p:sldId id="259" r:id="rId5"/>
    <p:sldId id="260" r:id="rId6"/>
    <p:sldId id="299" r:id="rId7"/>
    <p:sldId id="272" r:id="rId8"/>
    <p:sldId id="269" r:id="rId9"/>
    <p:sldId id="262" r:id="rId10"/>
    <p:sldId id="261" r:id="rId11"/>
    <p:sldId id="263" r:id="rId12"/>
    <p:sldId id="267" r:id="rId13"/>
    <p:sldId id="268" r:id="rId14"/>
    <p:sldId id="264" r:id="rId15"/>
    <p:sldId id="271" r:id="rId16"/>
    <p:sldId id="273" r:id="rId17"/>
    <p:sldId id="302" r:id="rId18"/>
    <p:sldId id="300" r:id="rId19"/>
    <p:sldId id="301" r:id="rId20"/>
    <p:sldId id="279" r:id="rId21"/>
    <p:sldId id="283" r:id="rId22"/>
  </p:sldIdLst>
  <p:sldSz cx="9144000" cy="5143500" type="screen16x9"/>
  <p:notesSz cx="6858000" cy="9144000"/>
  <p:embeddedFontLst>
    <p:embeddedFont>
      <p:font typeface="Exo 2" panose="020B060402020202020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  <p:embeddedFont>
      <p:font typeface="Roboto Condensed" panose="02000000000000000000" pitchFamily="2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CFBEB0-7AC4-48F1-9576-71234240EB89}">
  <a:tblStyle styleId="{B7CFBEB0-7AC4-48F1-9576-71234240EB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baafe93d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baafe93d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9baafe93d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9baafe93d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1bf284e52_0_15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1bf284e52_0_15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hlink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sz="2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7" r:id="rId14"/>
    <p:sldLayoutId id="2147483668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TeFAVjRiL16A4Qm5B3PUlYiRcdSa1nhVXyKEVszHbQ/co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4.xml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Exo+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fonts.google.com/specimen/Roboto+Condens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4696206" y="2486954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Le besoin de création ne connait pas de limites</a:t>
            </a:r>
            <a:endParaRPr sz="1600" b="1" dirty="0"/>
          </a:p>
        </p:txBody>
      </p:sp>
      <p:cxnSp>
        <p:nvCxnSpPr>
          <p:cNvPr id="153" name="Google Shape;153;p33"/>
          <p:cNvCxnSpPr>
            <a:cxnSpLocks/>
          </p:cNvCxnSpPr>
          <p:nvPr/>
        </p:nvCxnSpPr>
        <p:spPr>
          <a:xfrm>
            <a:off x="5326912" y="3114276"/>
            <a:ext cx="36363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D9BEE1D-561B-0299-3529-7EA22457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6" y="410363"/>
            <a:ext cx="4572000" cy="896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SERVICE PROPOSE :</a:t>
            </a:r>
            <a:endParaRPr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980086" y="1386700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 tout nouveau CMS (Content Management System) allié à un SaaS (Software as a Service)</a:t>
            </a:r>
          </a:p>
        </p:txBody>
      </p:sp>
      <p:cxnSp>
        <p:nvCxnSpPr>
          <p:cNvPr id="251" name="Google Shape;251;p40"/>
          <p:cNvCxnSpPr>
            <a:cxnSpLocks/>
          </p:cNvCxnSpPr>
          <p:nvPr/>
        </p:nvCxnSpPr>
        <p:spPr>
          <a:xfrm>
            <a:off x="4290725" y="1386700"/>
            <a:ext cx="0" cy="22177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49;p40">
            <a:extLst>
              <a:ext uri="{FF2B5EF4-FFF2-40B4-BE49-F238E27FC236}">
                <a16:creationId xmlns:a16="http://schemas.microsoft.com/office/drawing/2014/main" id="{E2F454BE-FD5E-61EA-976B-406BD799AFEF}"/>
              </a:ext>
            </a:extLst>
          </p:cNvPr>
          <p:cNvSpPr txBox="1">
            <a:spLocks/>
          </p:cNvSpPr>
          <p:nvPr/>
        </p:nvSpPr>
        <p:spPr>
          <a:xfrm>
            <a:off x="980086" y="2549249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dirty="0"/>
              <a:t>Sur notre site internet, découvrez un moyen rapide, simple et efficace pour créer le site internet dont vous rêviez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F2C717-ED1C-CEF9-9D6E-FAD4C263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16" y="1551555"/>
            <a:ext cx="3365282" cy="2639795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9164C9-2FBC-E23C-07E2-92729ADF7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90" y="1702050"/>
            <a:ext cx="3070734" cy="173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249" grpId="0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>
            <a:spLocks noGrp="1"/>
          </p:cNvSpPr>
          <p:nvPr>
            <p:ph type="ctrTitle"/>
          </p:nvPr>
        </p:nvSpPr>
        <p:spPr>
          <a:xfrm flipH="1">
            <a:off x="2431125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RESSOURCES D’ARANEA</a:t>
            </a:r>
            <a:endParaRPr dirty="0"/>
          </a:p>
        </p:txBody>
      </p:sp>
      <p:sp>
        <p:nvSpPr>
          <p:cNvPr id="347" name="Google Shape;347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48" name="Google Shape;348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9" name="Google Shape;349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50" name="Google Shape;350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4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Ressources</a:t>
            </a:r>
            <a:endParaRPr dirty="0"/>
          </a:p>
        </p:txBody>
      </p:sp>
      <p:sp>
        <p:nvSpPr>
          <p:cNvPr id="361" name="Google Shape;361;p45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Capital </a:t>
            </a:r>
            <a:r>
              <a:rPr lang="en"/>
              <a:t>de Départ</a:t>
            </a:r>
            <a:endParaRPr dirty="0"/>
          </a:p>
        </p:txBody>
      </p:sp>
      <p:sp>
        <p:nvSpPr>
          <p:cNvPr id="362" name="Google Shape;362;p45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SAS de 40 000 €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- 10 000 injecté par personne</a:t>
            </a:r>
            <a:endParaRPr dirty="0"/>
          </a:p>
        </p:txBody>
      </p:sp>
      <p:sp>
        <p:nvSpPr>
          <p:cNvPr id="363" name="Google Shape;363;p45"/>
          <p:cNvSpPr txBox="1">
            <a:spLocks noGrp="1"/>
          </p:cNvSpPr>
          <p:nvPr>
            <p:ph type="ctrTitle" idx="3"/>
          </p:nvPr>
        </p:nvSpPr>
        <p:spPr>
          <a:xfrm>
            <a:off x="2093328" y="187017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Ressources Humaines</a:t>
            </a:r>
            <a:endParaRPr dirty="0"/>
          </a:p>
        </p:txBody>
      </p:sp>
      <p:sp>
        <p:nvSpPr>
          <p:cNvPr id="364" name="Google Shape;364;p45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- 4 associés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- 1 salarié</a:t>
            </a:r>
            <a:endParaRPr dirty="0"/>
          </a:p>
        </p:txBody>
      </p:sp>
      <p:sp>
        <p:nvSpPr>
          <p:cNvPr id="365" name="Google Shape;365;p45"/>
          <p:cNvSpPr txBox="1">
            <a:spLocks noGrp="1"/>
          </p:cNvSpPr>
          <p:nvPr>
            <p:ph type="ctrTitle" idx="5"/>
          </p:nvPr>
        </p:nvSpPr>
        <p:spPr>
          <a:xfrm>
            <a:off x="3689729" y="187017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Ressources Materielles</a:t>
            </a:r>
            <a:endParaRPr dirty="0"/>
          </a:p>
        </p:txBody>
      </p:sp>
      <p:sp>
        <p:nvSpPr>
          <p:cNvPr id="366" name="Google Shape;366;p45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Salle serveur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Materiel Informatique</a:t>
            </a:r>
            <a:endParaRPr dirty="0"/>
          </a:p>
        </p:txBody>
      </p:sp>
      <p:sp>
        <p:nvSpPr>
          <p:cNvPr id="369" name="Google Shape;369;p45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- 40 000 utilisateurs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- 1% de part de Marché</a:t>
            </a:r>
            <a:endParaRPr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Prévisions</a:t>
            </a:r>
            <a:endParaRPr dirty="0"/>
          </a:p>
        </p:txBody>
      </p:sp>
      <p:sp>
        <p:nvSpPr>
          <p:cNvPr id="372" name="Google Shape;372;p45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Estimation previsionnelle sur 3ans</a:t>
            </a:r>
          </a:p>
        </p:txBody>
      </p:sp>
      <p:cxnSp>
        <p:nvCxnSpPr>
          <p:cNvPr id="373" name="Google Shape;373;p45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5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5" name="Google Shape;375;p45"/>
          <p:cNvGrpSpPr/>
          <p:nvPr/>
        </p:nvGrpSpPr>
        <p:grpSpPr>
          <a:xfrm>
            <a:off x="2828333" y="1307814"/>
            <a:ext cx="278692" cy="331130"/>
            <a:chOff x="-48233050" y="3569725"/>
            <a:chExt cx="252050" cy="299475"/>
          </a:xfrm>
        </p:grpSpPr>
        <p:sp>
          <p:nvSpPr>
            <p:cNvPr id="376" name="Google Shape;376;p45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45"/>
          <p:cNvGrpSpPr/>
          <p:nvPr/>
        </p:nvGrpSpPr>
        <p:grpSpPr>
          <a:xfrm>
            <a:off x="1189260" y="1308215"/>
            <a:ext cx="330936" cy="330743"/>
            <a:chOff x="-49764975" y="3183375"/>
            <a:chExt cx="299300" cy="299125"/>
          </a:xfrm>
        </p:grpSpPr>
        <p:sp>
          <p:nvSpPr>
            <p:cNvPr id="380" name="Google Shape;380;p45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45"/>
          <p:cNvGrpSpPr/>
          <p:nvPr/>
        </p:nvGrpSpPr>
        <p:grpSpPr>
          <a:xfrm>
            <a:off x="4414286" y="1311087"/>
            <a:ext cx="332677" cy="330964"/>
            <a:chOff x="-47155575" y="3200500"/>
            <a:chExt cx="300875" cy="299325"/>
          </a:xfrm>
        </p:grpSpPr>
        <p:sp>
          <p:nvSpPr>
            <p:cNvPr id="390" name="Google Shape;390;p45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5"/>
          <p:cNvGrpSpPr/>
          <p:nvPr/>
        </p:nvGrpSpPr>
        <p:grpSpPr>
          <a:xfrm>
            <a:off x="7701924" y="3056473"/>
            <a:ext cx="336507" cy="336507"/>
            <a:chOff x="3271200" y="1435075"/>
            <a:chExt cx="481825" cy="481825"/>
          </a:xfrm>
        </p:grpSpPr>
        <p:sp>
          <p:nvSpPr>
            <p:cNvPr id="402" name="Google Shape;402;p4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4" name="Google Shape;404;p45"/>
          <p:cNvGrpSpPr/>
          <p:nvPr/>
        </p:nvGrpSpPr>
        <p:grpSpPr>
          <a:xfrm>
            <a:off x="6064921" y="3041415"/>
            <a:ext cx="334924" cy="334820"/>
            <a:chOff x="5642475" y="1435075"/>
            <a:chExt cx="481975" cy="481825"/>
          </a:xfrm>
        </p:grpSpPr>
        <p:sp>
          <p:nvSpPr>
            <p:cNvPr id="405" name="Google Shape;405;p4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/>
      <p:bldP spid="361" grpId="0"/>
      <p:bldP spid="362" grpId="0" build="p"/>
      <p:bldP spid="363" grpId="0"/>
      <p:bldP spid="364" grpId="0" build="p"/>
      <p:bldP spid="365" grpId="0"/>
      <p:bldP spid="366" grpId="0" build="p"/>
      <p:bldP spid="369" grpId="0"/>
      <p:bldP spid="370" grpId="0" build="p"/>
      <p:bldP spid="371" grpId="0"/>
      <p:bldP spid="37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Prévision sur 5 ans</a:t>
            </a:r>
            <a:endParaRPr sz="2000" b="1" dirty="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61" name="Google Shape;261;p41"/>
          <p:cNvCxnSpPr/>
          <p:nvPr/>
        </p:nvCxnSpPr>
        <p:spPr>
          <a:xfrm>
            <a:off x="3712197" y="2130875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41"/>
          <p:cNvCxnSpPr/>
          <p:nvPr/>
        </p:nvCxnSpPr>
        <p:spPr>
          <a:xfrm>
            <a:off x="3712197" y="2130875"/>
            <a:ext cx="209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41"/>
          <p:cNvSpPr/>
          <p:nvPr/>
        </p:nvSpPr>
        <p:spPr>
          <a:xfrm>
            <a:off x="720000" y="1259450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723EA5">
              <a:alpha val="56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1268633" y="1402306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WIX</a:t>
            </a:r>
            <a:endParaRPr sz="9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2059450" y="1402335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WEBFLOW</a:t>
            </a:r>
            <a:endParaRPr sz="9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3005888" y="1402331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JIMBO</a:t>
            </a:r>
            <a:endParaRPr sz="9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3845525" y="1402335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ARANEA</a:t>
            </a:r>
            <a:endParaRPr sz="9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1120550" y="1460525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1893271" y="1460526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2830091" y="1460525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3666628" y="1460526"/>
            <a:ext cx="174300" cy="1743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41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9670" b="8099"/>
          <a:stretch/>
        </p:blipFill>
        <p:spPr>
          <a:xfrm>
            <a:off x="656925" y="1634825"/>
            <a:ext cx="4626599" cy="24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E68B3-A032-6C34-4486-5F312B1BE9ED}"/>
              </a:ext>
            </a:extLst>
          </p:cNvPr>
          <p:cNvSpPr/>
          <p:nvPr/>
        </p:nvSpPr>
        <p:spPr>
          <a:xfrm>
            <a:off x="871870" y="2010201"/>
            <a:ext cx="248680" cy="16639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9A241C-BBFF-68CE-D4BF-426770F63D24}"/>
              </a:ext>
            </a:extLst>
          </p:cNvPr>
          <p:cNvSpPr/>
          <p:nvPr/>
        </p:nvSpPr>
        <p:spPr>
          <a:xfrm>
            <a:off x="839972" y="2721935"/>
            <a:ext cx="280578" cy="17012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56C036-9D6A-5CF4-6769-8ECD27E17D1B}"/>
              </a:ext>
            </a:extLst>
          </p:cNvPr>
          <p:cNvSpPr/>
          <p:nvPr/>
        </p:nvSpPr>
        <p:spPr>
          <a:xfrm>
            <a:off x="839972" y="3423684"/>
            <a:ext cx="280578" cy="17012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07BD8B-3092-2EA6-1564-AD3C3295F846}"/>
              </a:ext>
            </a:extLst>
          </p:cNvPr>
          <p:cNvSpPr txBox="1"/>
          <p:nvPr/>
        </p:nvSpPr>
        <p:spPr>
          <a:xfrm>
            <a:off x="634506" y="3323848"/>
            <a:ext cx="861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2028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3B8207-7689-2FCC-0233-4DB89CDD0B38}"/>
              </a:ext>
            </a:extLst>
          </p:cNvPr>
          <p:cNvSpPr txBox="1"/>
          <p:nvPr/>
        </p:nvSpPr>
        <p:spPr>
          <a:xfrm>
            <a:off x="634506" y="2653106"/>
            <a:ext cx="861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2025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F8B68A-A956-BB43-F990-58C172768540}"/>
              </a:ext>
            </a:extLst>
          </p:cNvPr>
          <p:cNvSpPr txBox="1"/>
          <p:nvPr/>
        </p:nvSpPr>
        <p:spPr>
          <a:xfrm>
            <a:off x="634506" y="1994456"/>
            <a:ext cx="861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2023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C16D3E-6C1D-FADD-4DD4-8B9F30C16B59}"/>
              </a:ext>
            </a:extLst>
          </p:cNvPr>
          <p:cNvSpPr/>
          <p:nvPr/>
        </p:nvSpPr>
        <p:spPr>
          <a:xfrm>
            <a:off x="2327445" y="3949002"/>
            <a:ext cx="285126" cy="1606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588B1-BDEA-FB97-0381-A7AAB597E704}"/>
              </a:ext>
            </a:extLst>
          </p:cNvPr>
          <p:cNvSpPr/>
          <p:nvPr/>
        </p:nvSpPr>
        <p:spPr>
          <a:xfrm>
            <a:off x="3696456" y="3949002"/>
            <a:ext cx="174300" cy="2256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1F0547-EB32-AB75-88E8-97B64111D2B0}"/>
              </a:ext>
            </a:extLst>
          </p:cNvPr>
          <p:cNvSpPr/>
          <p:nvPr/>
        </p:nvSpPr>
        <p:spPr>
          <a:xfrm>
            <a:off x="5014127" y="3949002"/>
            <a:ext cx="108279" cy="15695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0D16FCA-3524-6F07-7E2F-311BF0BCB63C}"/>
              </a:ext>
            </a:extLst>
          </p:cNvPr>
          <p:cNvSpPr txBox="1"/>
          <p:nvPr/>
        </p:nvSpPr>
        <p:spPr>
          <a:xfrm>
            <a:off x="4925836" y="3884050"/>
            <a:ext cx="663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1F37BD-AE97-E308-055E-6B307CF1959B}"/>
              </a:ext>
            </a:extLst>
          </p:cNvPr>
          <p:cNvSpPr txBox="1"/>
          <p:nvPr/>
        </p:nvSpPr>
        <p:spPr>
          <a:xfrm>
            <a:off x="3624670" y="3855637"/>
            <a:ext cx="663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497D668-51DD-8F3E-8190-387C1814A44F}"/>
              </a:ext>
            </a:extLst>
          </p:cNvPr>
          <p:cNvSpPr txBox="1"/>
          <p:nvPr/>
        </p:nvSpPr>
        <p:spPr>
          <a:xfrm>
            <a:off x="2274919" y="3875130"/>
            <a:ext cx="586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solidFill>
                  <a:schemeClr val="tx1"/>
                </a:solidFill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263" grpId="0" animBg="1"/>
      <p:bldP spid="265" grpId="0"/>
      <p:bldP spid="266" grpId="0"/>
      <p:bldP spid="267" grpId="0"/>
      <p:bldP spid="268" grpId="0"/>
      <p:bldP spid="269" grpId="0" animBg="1"/>
      <p:bldP spid="270" grpId="0" animBg="1"/>
      <p:bldP spid="271" grpId="0" animBg="1"/>
      <p:bldP spid="272" grpId="0" animBg="1"/>
      <p:bldP spid="6" grpId="0"/>
      <p:bldP spid="7" grpId="0"/>
      <p:bldP spid="8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ctrTitle"/>
          </p:nvPr>
        </p:nvSpPr>
        <p:spPr>
          <a:xfrm flipH="1">
            <a:off x="1180003" y="1527792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Processus d’une commande client</a:t>
            </a:r>
            <a:endParaRPr dirty="0"/>
          </a:p>
        </p:txBody>
      </p:sp>
      <p:sp>
        <p:nvSpPr>
          <p:cNvPr id="438" name="Google Shape;438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40" name="Google Shape;440;p48"/>
          <p:cNvCxnSpPr>
            <a:cxnSpLocks/>
          </p:cNvCxnSpPr>
          <p:nvPr/>
        </p:nvCxnSpPr>
        <p:spPr>
          <a:xfrm>
            <a:off x="0" y="2737950"/>
            <a:ext cx="11800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1" name="Google Shape;441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2" name="Google Shape;442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0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50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50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20104964-EB39-9813-00E4-D751C601A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427" y="0"/>
            <a:ext cx="4527307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8A304B-7A0B-A627-6759-E82E0BA03530}"/>
              </a:ext>
            </a:extLst>
          </p:cNvPr>
          <p:cNvSpPr/>
          <p:nvPr/>
        </p:nvSpPr>
        <p:spPr>
          <a:xfrm>
            <a:off x="2457425" y="820697"/>
            <a:ext cx="781099" cy="138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C4B35E-A0E6-F6FD-81CC-CB51486B05B3}"/>
              </a:ext>
            </a:extLst>
          </p:cNvPr>
          <p:cNvSpPr txBox="1"/>
          <p:nvPr/>
        </p:nvSpPr>
        <p:spPr>
          <a:xfrm>
            <a:off x="2457424" y="774390"/>
            <a:ext cx="781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Aranea</a:t>
            </a:r>
            <a:endParaRPr lang="fr-F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7DB4C7CC-FE70-0A7C-9596-74BC77E3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2" y="0"/>
            <a:ext cx="5033524" cy="5143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70F245-AC2A-4637-4E0A-805A18F1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71" y="0"/>
            <a:ext cx="80021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2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B55329A7-CA93-DAEF-0418-6E299F2F1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05" y="0"/>
            <a:ext cx="44593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8F78CD-D4F7-0995-8C8F-5A3C7B81C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9DE43E-6B83-B577-C817-82801C45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" y="0"/>
            <a:ext cx="9118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pour votre écoute !</a:t>
            </a:r>
            <a:endParaRPr dirty="0"/>
          </a:p>
        </p:txBody>
      </p:sp>
      <p:sp>
        <p:nvSpPr>
          <p:cNvPr id="659" name="Google Shape;659;p56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fr-FR" dirty="0"/>
              <a:t>Avez-vous des questions 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dirty="0"/>
              <a:t>pro@aranea.com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dirty="0"/>
              <a:t>+330175649867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aranea.fr</a:t>
            </a:r>
            <a:endParaRPr dirty="0"/>
          </a:p>
        </p:txBody>
      </p:sp>
      <p:cxnSp>
        <p:nvCxnSpPr>
          <p:cNvPr id="660" name="Google Shape;660;p56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56"/>
          <p:cNvGrpSpPr/>
          <p:nvPr/>
        </p:nvGrpSpPr>
        <p:grpSpPr>
          <a:xfrm>
            <a:off x="8090523" y="808178"/>
            <a:ext cx="279476" cy="279476"/>
            <a:chOff x="1379798" y="1723250"/>
            <a:chExt cx="397887" cy="397887"/>
          </a:xfrm>
        </p:grpSpPr>
        <p:sp>
          <p:nvSpPr>
            <p:cNvPr id="662" name="Google Shape;662;p56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6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6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56"/>
          <p:cNvGrpSpPr/>
          <p:nvPr/>
        </p:nvGrpSpPr>
        <p:grpSpPr>
          <a:xfrm>
            <a:off x="7341818" y="808178"/>
            <a:ext cx="279490" cy="279476"/>
            <a:chOff x="266768" y="1721375"/>
            <a:chExt cx="397907" cy="397887"/>
          </a:xfrm>
        </p:grpSpPr>
        <p:sp>
          <p:nvSpPr>
            <p:cNvPr id="667" name="Google Shape;667;p56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56"/>
          <p:cNvGrpSpPr/>
          <p:nvPr/>
        </p:nvGrpSpPr>
        <p:grpSpPr>
          <a:xfrm>
            <a:off x="7716184" y="808178"/>
            <a:ext cx="279461" cy="279476"/>
            <a:chOff x="864491" y="1723250"/>
            <a:chExt cx="397866" cy="397887"/>
          </a:xfrm>
        </p:grpSpPr>
        <p:sp>
          <p:nvSpPr>
            <p:cNvPr id="670" name="Google Shape;670;p56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3" name="Google Shape;673;p56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417297" y="46828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</a:pPr>
            <a:r>
              <a:rPr lang="fr-FR" sz="1400" dirty="0">
                <a:solidFill>
                  <a:schemeClr val="hlink"/>
                </a:solidFill>
              </a:rPr>
              <a:t>Qui sommes-nous ?</a:t>
            </a:r>
            <a:endParaRPr lang="fr-FR" sz="1400" b="1" dirty="0">
              <a:solidFill>
                <a:schemeClr val="hlink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2470022" y="3438410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1031822" y="253928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fr-FR" sz="1400" dirty="0">
                <a:solidFill>
                  <a:schemeClr val="hlink"/>
                </a:solidFill>
              </a:rPr>
              <a:t>Ressources d’ARANEA</a:t>
            </a:r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4906" y="343841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fr-FR" sz="1400" dirty="0">
                <a:solidFill>
                  <a:schemeClr val="hlink"/>
                </a:solidFill>
              </a:rPr>
              <a:t>Processus d’une commande client</a:t>
            </a:r>
          </a:p>
        </p:txBody>
      </p:sp>
      <p:cxnSp>
        <p:nvCxnSpPr>
          <p:cNvPr id="184" name="Google Shape;184;p35"/>
          <p:cNvCxnSpPr>
            <a:cxnSpLocks/>
          </p:cNvCxnSpPr>
          <p:nvPr/>
        </p:nvCxnSpPr>
        <p:spPr>
          <a:xfrm>
            <a:off x="3297225" y="0"/>
            <a:ext cx="0" cy="38808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F738A72E-99D7-4A68-1FEB-399AF209259D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432406" y="1768957"/>
            <a:ext cx="1974300" cy="577800"/>
          </a:xfrm>
        </p:spPr>
        <p:txBody>
          <a:bodyPr/>
          <a:lstStyle/>
          <a:p>
            <a:br>
              <a:rPr lang="en-US" sz="1400" dirty="0">
                <a:solidFill>
                  <a:schemeClr val="hlink"/>
                </a:solidFill>
              </a:rPr>
            </a:br>
            <a:r>
              <a:rPr lang="en-US" sz="1400" dirty="0">
                <a:solidFill>
                  <a:schemeClr val="hlink"/>
                </a:solidFill>
              </a:rPr>
              <a:t>Que proposons -</a:t>
            </a:r>
            <a:br>
              <a:rPr lang="en-US" sz="1400" dirty="0">
                <a:solidFill>
                  <a:schemeClr val="hlink"/>
                </a:solidFill>
              </a:rPr>
            </a:br>
            <a:r>
              <a:rPr lang="en-US" sz="1400" dirty="0">
                <a:solidFill>
                  <a:schemeClr val="hlink"/>
                </a:solidFill>
              </a:rPr>
              <a:t>nous ?</a:t>
            </a:r>
            <a:br>
              <a:rPr lang="en-US" sz="1400" dirty="0">
                <a:solidFill>
                  <a:schemeClr val="hlink"/>
                </a:solidFill>
              </a:rPr>
            </a:b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Exo 2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https://fonts.google.com/specimen/Exo+2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Roboto Condensed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https://fonts.google.com/specimen/Roboto+Condensed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3" name="Google Shape;703;p60"/>
          <p:cNvGrpSpPr/>
          <p:nvPr/>
        </p:nvGrpSpPr>
        <p:grpSpPr>
          <a:xfrm>
            <a:off x="3114475" y="3498875"/>
            <a:ext cx="2915050" cy="754200"/>
            <a:chOff x="2052655" y="3498875"/>
            <a:chExt cx="2915050" cy="754200"/>
          </a:xfrm>
        </p:grpSpPr>
        <p:sp>
          <p:nvSpPr>
            <p:cNvPr id="704" name="Google Shape;704;p60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8C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0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6769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0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48126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0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#ff8cff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60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#6769ff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709" name="Google Shape;709;p60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#48126a</a:t>
              </a:r>
              <a:endParaRPr sz="10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 SOMMES-NOUS ?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organisation et ses valeurs</a:t>
            </a:r>
            <a:endParaRPr dirty="0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19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2577900" y="1996138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b="1" dirty="0"/>
              <a:t>Aranea est une entreprise (SAS)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b="1" dirty="0"/>
              <a:t>Spécialisée dans la création de sites web pour particuliers et professionnels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5276700" y="-130344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 SOMMES-NOUS ?</a:t>
            </a:r>
            <a:endParaRPr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8DD7A-4160-4D20-5CCB-3421453D7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275" y="-739921"/>
            <a:ext cx="3867300" cy="2054100"/>
          </a:xfrm>
        </p:spPr>
        <p:txBody>
          <a:bodyPr/>
          <a:lstStyle/>
          <a:p>
            <a:r>
              <a:rPr lang="fr-FR" dirty="0"/>
              <a:t>NOS VALEURS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1B4D5E-583C-4385-973B-E760E53B7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800" y="1990439"/>
            <a:ext cx="3983400" cy="1162621"/>
          </a:xfrm>
        </p:spPr>
        <p:txBody>
          <a:bodyPr/>
          <a:lstStyle/>
          <a:p>
            <a:pPr marL="495300" indent="-342900" algn="l">
              <a:buAutoNum type="arabicPeriod"/>
            </a:pPr>
            <a:r>
              <a:rPr lang="fr-FR" sz="1800" b="1" dirty="0"/>
              <a:t>Perfectionnisme : Toujours vouloir le meilleur</a:t>
            </a:r>
          </a:p>
          <a:p>
            <a:pPr marL="495300" indent="-342900" algn="l">
              <a:buAutoNum type="arabicPeriod"/>
            </a:pPr>
            <a:r>
              <a:rPr lang="fr-FR" sz="1800" b="1" dirty="0"/>
              <a:t>Adaptation : Penser au long terme et à l’amélioration de nos services</a:t>
            </a:r>
          </a:p>
          <a:p>
            <a:pPr marL="495300" indent="-342900" algn="l">
              <a:buAutoNum type="arabicPeriod"/>
            </a:pPr>
            <a:r>
              <a:rPr lang="fr-FR" sz="1800" b="1" dirty="0"/>
              <a:t>Communication : Être à l’écoute de nos Utilisateurs/Clients</a:t>
            </a:r>
          </a:p>
        </p:txBody>
      </p:sp>
      <p:cxnSp>
        <p:nvCxnSpPr>
          <p:cNvPr id="4" name="Google Shape;207;p37">
            <a:extLst>
              <a:ext uri="{FF2B5EF4-FFF2-40B4-BE49-F238E27FC236}">
                <a16:creationId xmlns:a16="http://schemas.microsoft.com/office/drawing/2014/main" id="{C01CB2C4-303B-0CC8-597A-437EA1260BC9}"/>
              </a:ext>
            </a:extLst>
          </p:cNvPr>
          <p:cNvCxnSpPr/>
          <p:nvPr/>
        </p:nvCxnSpPr>
        <p:spPr>
          <a:xfrm>
            <a:off x="2284800" y="145197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9538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ASSOCIES</a:t>
            </a:r>
            <a:endParaRPr dirty="0"/>
          </a:p>
        </p:txBody>
      </p:sp>
      <p:sp>
        <p:nvSpPr>
          <p:cNvPr id="452" name="Google Shape;452;p49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ADAM BOUCHAOUR</a:t>
            </a:r>
            <a:endParaRPr dirty="0"/>
          </a:p>
        </p:txBody>
      </p:sp>
      <p:sp>
        <p:nvSpPr>
          <p:cNvPr id="453" name="Google Shape;453;p49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Directeur, Respons</a:t>
            </a:r>
            <a:r>
              <a:rPr lang="fr-FR" dirty="0"/>
              <a:t>a</a:t>
            </a:r>
            <a:r>
              <a:rPr lang="en" dirty="0"/>
              <a:t>ble des Ressources Humaines</a:t>
            </a:r>
            <a:endParaRPr dirty="0"/>
          </a:p>
        </p:txBody>
      </p:sp>
      <p:sp>
        <p:nvSpPr>
          <p:cNvPr id="454" name="Google Shape;454;p49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KILLIAN NJE NGOG</a:t>
            </a:r>
            <a:endParaRPr dirty="0"/>
          </a:p>
        </p:txBody>
      </p:sp>
      <p:sp>
        <p:nvSpPr>
          <p:cNvPr id="455" name="Google Shape;455;p49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MELVIN SCHREVER</a:t>
            </a:r>
            <a:endParaRPr dirty="0"/>
          </a:p>
        </p:txBody>
      </p:sp>
      <p:sp>
        <p:nvSpPr>
          <p:cNvPr id="456" name="Google Shape;456;p49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Commercial, Respons</a:t>
            </a:r>
            <a:r>
              <a:rPr lang="fr-FR" dirty="0"/>
              <a:t>a</a:t>
            </a:r>
            <a:r>
              <a:rPr lang="en" dirty="0"/>
              <a:t>ble des ventes et services</a:t>
            </a:r>
            <a:endParaRPr dirty="0"/>
          </a:p>
        </p:txBody>
      </p:sp>
      <p:sp>
        <p:nvSpPr>
          <p:cNvPr id="457" name="Google Shape;457;p49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ALAN DELAGREVERIE</a:t>
            </a:r>
            <a:endParaRPr dirty="0"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Responsable financier, Technicien </a:t>
            </a:r>
            <a:endParaRPr dirty="0"/>
          </a:p>
        </p:txBody>
      </p:sp>
      <p:sp>
        <p:nvSpPr>
          <p:cNvPr id="459" name="Google Shape;459;p49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Gestionnaire de visibilité,  d’image de marques et des partenariats </a:t>
            </a:r>
            <a:endParaRPr dirty="0"/>
          </a:p>
        </p:txBody>
      </p:sp>
      <p:cxnSp>
        <p:nvCxnSpPr>
          <p:cNvPr id="464" name="Google Shape;464;p49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49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 10" descr="Une image contenant texte, mur, homme, personne&#10;&#10;Description générée automatiquement">
            <a:extLst>
              <a:ext uri="{FF2B5EF4-FFF2-40B4-BE49-F238E27FC236}">
                <a16:creationId xmlns:a16="http://schemas.microsoft.com/office/drawing/2014/main" id="{CEB5A26B-954F-637E-31C0-76BE0F4B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33" y="977800"/>
            <a:ext cx="1275309" cy="1710000"/>
          </a:xfrm>
          <a:prstGeom prst="rect">
            <a:avLst/>
          </a:prstGeom>
        </p:spPr>
      </p:pic>
      <p:pic>
        <p:nvPicPr>
          <p:cNvPr id="13" name="Image 12" descr="Une image contenant personne, mur, intérieur&#10;&#10;Description générée automatiquement">
            <a:extLst>
              <a:ext uri="{FF2B5EF4-FFF2-40B4-BE49-F238E27FC236}">
                <a16:creationId xmlns:a16="http://schemas.microsoft.com/office/drawing/2014/main" id="{843202E1-6871-CBD9-7BEF-4FEF586BC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3" y="2891831"/>
            <a:ext cx="1270945" cy="1710000"/>
          </a:xfrm>
          <a:prstGeom prst="rect">
            <a:avLst/>
          </a:prstGeom>
        </p:spPr>
      </p:pic>
      <p:pic>
        <p:nvPicPr>
          <p:cNvPr id="15" name="Image 14" descr="Une image contenant personne, mur, intérieur, homme&#10;&#10;Description générée automatiquement">
            <a:extLst>
              <a:ext uri="{FF2B5EF4-FFF2-40B4-BE49-F238E27FC236}">
                <a16:creationId xmlns:a16="http://schemas.microsoft.com/office/drawing/2014/main" id="{26007536-B46C-FC3C-83FE-A57403F0D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815" y="977800"/>
            <a:ext cx="1255199" cy="171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D90E272-84FF-5F18-1BEC-77F92BD1B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644" y="2875151"/>
            <a:ext cx="1275370" cy="172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/>
      <p:bldP spid="452" grpId="0"/>
      <p:bldP spid="453" grpId="0" build="p"/>
      <p:bldP spid="454" grpId="0"/>
      <p:bldP spid="455" grpId="0"/>
      <p:bldP spid="456" grpId="0" build="p"/>
      <p:bldP spid="457" grpId="0"/>
      <p:bldP spid="458" grpId="0" build="p"/>
      <p:bldP spid="4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/>
          <p:nvPr/>
        </p:nvSpPr>
        <p:spPr>
          <a:xfrm rot="-5400000" flipH="1">
            <a:off x="6075230" y="833725"/>
            <a:ext cx="1975500" cy="2628900"/>
          </a:xfrm>
          <a:prstGeom prst="snip1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3" name="Google Shape;413;p46"/>
          <p:cNvCxnSpPr>
            <a:cxnSpLocks/>
          </p:cNvCxnSpPr>
          <p:nvPr/>
        </p:nvCxnSpPr>
        <p:spPr>
          <a:xfrm flipH="1" flipV="1">
            <a:off x="5748530" y="932075"/>
            <a:ext cx="3365071" cy="42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46"/>
          <p:cNvSpPr/>
          <p:nvPr/>
        </p:nvSpPr>
        <p:spPr>
          <a:xfrm rot="5400000">
            <a:off x="1092222" y="832675"/>
            <a:ext cx="1975500" cy="2631000"/>
          </a:xfrm>
          <a:prstGeom prst="snip1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5" name="Google Shape;415;p46"/>
          <p:cNvCxnSpPr>
            <a:cxnSpLocks/>
          </p:cNvCxnSpPr>
          <p:nvPr/>
        </p:nvCxnSpPr>
        <p:spPr>
          <a:xfrm flipH="1">
            <a:off x="0" y="932075"/>
            <a:ext cx="339547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" name="Google Shape;416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RECHERCHE DU MARCHE</a:t>
            </a:r>
            <a:endParaRPr dirty="0"/>
          </a:p>
        </p:txBody>
      </p:sp>
      <p:sp>
        <p:nvSpPr>
          <p:cNvPr id="417" name="Google Shape;417;p46"/>
          <p:cNvSpPr txBox="1">
            <a:spLocks noGrp="1"/>
          </p:cNvSpPr>
          <p:nvPr>
            <p:ph type="ctrTitle" idx="2"/>
          </p:nvPr>
        </p:nvSpPr>
        <p:spPr>
          <a:xfrm>
            <a:off x="1451022" y="1213435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AVANTAGES</a:t>
            </a:r>
            <a:endParaRPr dirty="0"/>
          </a:p>
        </p:txBody>
      </p:sp>
      <p:sp>
        <p:nvSpPr>
          <p:cNvPr id="418" name="Google Shape;418;p46"/>
          <p:cNvSpPr txBox="1">
            <a:spLocks noGrp="1"/>
          </p:cNvSpPr>
          <p:nvPr>
            <p:ph type="subTitle" idx="1"/>
          </p:nvPr>
        </p:nvSpPr>
        <p:spPr>
          <a:xfrm>
            <a:off x="1001322" y="179233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Relations clients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Gamme de création large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Aide a la commande 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9" name="Google Shape;419;p46"/>
          <p:cNvSpPr txBox="1">
            <a:spLocks noGrp="1"/>
          </p:cNvSpPr>
          <p:nvPr>
            <p:ph type="ctrTitle" idx="3"/>
          </p:nvPr>
        </p:nvSpPr>
        <p:spPr>
          <a:xfrm>
            <a:off x="6077037" y="1256243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INCONVENIENTS</a:t>
            </a:r>
            <a:endParaRPr dirty="0"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4"/>
          </p:nvPr>
        </p:nvSpPr>
        <p:spPr>
          <a:xfrm>
            <a:off x="5967074" y="177790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Reseaux de l’entreprise faible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Nombre de commandes en simultanés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Sous-effectif de l’entreprise</a:t>
            </a:r>
            <a:endParaRPr dirty="0"/>
          </a:p>
        </p:txBody>
      </p:sp>
      <p:sp>
        <p:nvSpPr>
          <p:cNvPr id="2" name="Google Shape;414;p46">
            <a:extLst>
              <a:ext uri="{FF2B5EF4-FFF2-40B4-BE49-F238E27FC236}">
                <a16:creationId xmlns:a16="http://schemas.microsoft.com/office/drawing/2014/main" id="{E079AA8A-55E7-FDF6-5F08-39E7A5480EF3}"/>
              </a:ext>
            </a:extLst>
          </p:cNvPr>
          <p:cNvSpPr/>
          <p:nvPr/>
        </p:nvSpPr>
        <p:spPr>
          <a:xfrm rot="5400000">
            <a:off x="3614296" y="2747300"/>
            <a:ext cx="1975500" cy="2631000"/>
          </a:xfrm>
          <a:prstGeom prst="snip1Rect">
            <a:avLst>
              <a:gd name="adj" fmla="val 16667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7;p46">
            <a:extLst>
              <a:ext uri="{FF2B5EF4-FFF2-40B4-BE49-F238E27FC236}">
                <a16:creationId xmlns:a16="http://schemas.microsoft.com/office/drawing/2014/main" id="{EA9AACC8-6656-AFE7-513B-A59B615FDFE6}"/>
              </a:ext>
            </a:extLst>
          </p:cNvPr>
          <p:cNvSpPr txBox="1">
            <a:spLocks/>
          </p:cNvSpPr>
          <p:nvPr/>
        </p:nvSpPr>
        <p:spPr>
          <a:xfrm>
            <a:off x="3935507" y="3318946"/>
            <a:ext cx="1333078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Exo 2"/>
              <a:buNone/>
              <a:defRPr sz="14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fr-FR" dirty="0">
                <a:solidFill>
                  <a:schemeClr val="lt1"/>
                </a:solidFill>
              </a:rPr>
              <a:t>CONCURENTS DIRECT</a:t>
            </a:r>
            <a:endParaRPr lang="fr-FR" dirty="0"/>
          </a:p>
        </p:txBody>
      </p:sp>
      <p:sp>
        <p:nvSpPr>
          <p:cNvPr id="7" name="Google Shape;418;p46">
            <a:extLst>
              <a:ext uri="{FF2B5EF4-FFF2-40B4-BE49-F238E27FC236}">
                <a16:creationId xmlns:a16="http://schemas.microsoft.com/office/drawing/2014/main" id="{20E3E427-0A52-0E59-25C4-193F9B984409}"/>
              </a:ext>
            </a:extLst>
          </p:cNvPr>
          <p:cNvSpPr txBox="1">
            <a:spLocks/>
          </p:cNvSpPr>
          <p:nvPr/>
        </p:nvSpPr>
        <p:spPr>
          <a:xfrm>
            <a:off x="3493350" y="374644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3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WIX</a:t>
            </a:r>
          </a:p>
          <a:p>
            <a:pPr marL="0" indent="0"/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WordPress</a:t>
            </a:r>
          </a:p>
          <a:p>
            <a:pPr marL="0" indent="0"/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Jimbo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/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Webflow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/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Joomla!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286000" y="2635675"/>
            <a:ext cx="5657479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PROPOSONS-NOUS ?</a:t>
            </a:r>
            <a:endParaRPr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service d’ARANEA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3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4571967" y="176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PROPOSONS-NOUS ?</a:t>
            </a:r>
            <a:endParaRPr dirty="0"/>
          </a:p>
        </p:txBody>
      </p:sp>
      <p:sp>
        <p:nvSpPr>
          <p:cNvPr id="214" name="Google Shape;214;p38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1710015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OPTIMISATION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1844449" y="387175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service ERGONOMIQUE crée pour vous.</a:t>
            </a:r>
            <a:endParaRPr sz="12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8"/>
          <p:cNvSpPr txBox="1"/>
          <p:nvPr/>
        </p:nvSpPr>
        <p:spPr>
          <a:xfrm>
            <a:off x="6087111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QUALITE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6221512" y="387175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SERVICE  repondant à tout vos besoins</a:t>
            </a:r>
            <a:endParaRPr sz="12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20" name="Google Shape;220;p38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8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8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38"/>
          <p:cNvCxnSpPr/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8"/>
          <p:cNvCxnSpPr/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8"/>
          <p:cNvSpPr txBox="1"/>
          <p:nvPr/>
        </p:nvSpPr>
        <p:spPr>
          <a:xfrm>
            <a:off x="3847867" y="250397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SERVICE</a:t>
            </a:r>
            <a:endParaRPr b="1" dirty="0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3188367" y="2739164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Outils mis à disposition pour le développement Web de site pour particuliers et professionnels </a:t>
            </a:r>
            <a:endParaRPr sz="1200" dirty="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3874904" y="1111125"/>
            <a:ext cx="1445646" cy="36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MAINTENANCE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4009300" y="130930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SUIVI constant avec nos clients</a:t>
            </a:r>
            <a:endParaRPr sz="12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" name="Google Shape;236;p39">
            <a:extLst>
              <a:ext uri="{FF2B5EF4-FFF2-40B4-BE49-F238E27FC236}">
                <a16:creationId xmlns:a16="http://schemas.microsoft.com/office/drawing/2014/main" id="{F5AE2E89-EB1B-58BB-6659-9536F518D467}"/>
              </a:ext>
            </a:extLst>
          </p:cNvPr>
          <p:cNvCxnSpPr>
            <a:cxnSpLocks/>
          </p:cNvCxnSpPr>
          <p:nvPr/>
        </p:nvCxnSpPr>
        <p:spPr>
          <a:xfrm>
            <a:off x="5401340" y="594084"/>
            <a:ext cx="374266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9" grpId="0"/>
      <p:bldP spid="226" grpId="0"/>
      <p:bldP spid="228" grpId="0"/>
    </p:bldLst>
  </p:timing>
</p:sld>
</file>

<file path=ppt/theme/theme1.xml><?xml version="1.0" encoding="utf-8"?>
<a:theme xmlns:a="http://schemas.openxmlformats.org/drawingml/2006/main" name="Tech Newsletter Purple variant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404</Words>
  <Application>Microsoft Office PowerPoint</Application>
  <PresentationFormat>Affichage à l'écran (16:9)</PresentationFormat>
  <Paragraphs>106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Roboto Condensed Light</vt:lpstr>
      <vt:lpstr>Roboto Condensed</vt:lpstr>
      <vt:lpstr>Proxima Nova Semibold</vt:lpstr>
      <vt:lpstr>Exo 2</vt:lpstr>
      <vt:lpstr>Arial</vt:lpstr>
      <vt:lpstr>Proxima Nova</vt:lpstr>
      <vt:lpstr>Fira Sans Extra Condensed Medium</vt:lpstr>
      <vt:lpstr>Tech Newsletter Purple variant by Slidesgo</vt:lpstr>
      <vt:lpstr>SlidesGo Final Pages</vt:lpstr>
      <vt:lpstr>Présentation PowerPoint</vt:lpstr>
      <vt:lpstr>SOMMAIRE</vt:lpstr>
      <vt:lpstr>QUI SOMMES-NOUS ?</vt:lpstr>
      <vt:lpstr>QUI SOMMES-NOUS ?</vt:lpstr>
      <vt:lpstr>NOS VALEURS</vt:lpstr>
      <vt:lpstr>ASSOCIES</vt:lpstr>
      <vt:lpstr>RECHERCHE DU MARCHE</vt:lpstr>
      <vt:lpstr>QUE PROPOSONS-NOUS ?</vt:lpstr>
      <vt:lpstr>QUE PROPOSONS-NOUS ?</vt:lpstr>
      <vt:lpstr>LE SERVICE PROPOSE :</vt:lpstr>
      <vt:lpstr>LES RESSOURCES D’ARANEA</vt:lpstr>
      <vt:lpstr>Ressources</vt:lpstr>
      <vt:lpstr>Présentation PowerPoint</vt:lpstr>
      <vt:lpstr>Processus d’une commande client</vt:lpstr>
      <vt:lpstr>Présentation PowerPoint</vt:lpstr>
      <vt:lpstr>Présentation PowerPoint</vt:lpstr>
      <vt:lpstr>Présentation PowerPoint</vt:lpstr>
      <vt:lpstr>Présentation PowerPoint</vt:lpstr>
      <vt:lpstr>Merci pour votre écoute !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Killian Ngog</dc:creator>
  <cp:lastModifiedBy>Killian Ngog</cp:lastModifiedBy>
  <cp:revision>46</cp:revision>
  <dcterms:modified xsi:type="dcterms:W3CDTF">2023-01-13T11:14:55Z</dcterms:modified>
</cp:coreProperties>
</file>